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embeddedFontLst>
    <p:embeddedFont>
      <p:font typeface="Helvetica Neue" panose="02000503000000020004" pitchFamily="2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0" roundtripDataSignature="AMtx7mgdSH1Qv/e6MiVJk/tkbQSxAEvtM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67"/>
  </p:normalViewPr>
  <p:slideViewPr>
    <p:cSldViewPr snapToGrid="0">
      <p:cViewPr varScale="1">
        <p:scale>
          <a:sx n="97" d="100"/>
          <a:sy n="97" d="100"/>
        </p:scale>
        <p:origin x="256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5" name="Google Shape;22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5" name="Google Shape;29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2" name="Google Shape;23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9" name="Google Shape;23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6" name="Google Shape;246;p4:notes"/>
          <p:cNvSpPr txBox="1">
            <a:spLocks noGrp="1"/>
          </p:cNvSpPr>
          <p:nvPr>
            <p:ph type="body" idx="1"/>
          </p:nvPr>
        </p:nvSpPr>
        <p:spPr>
          <a:xfrm>
            <a:off x="685480" y="4343144"/>
            <a:ext cx="5486965" cy="4115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rPr>
              <a:t>Nota para el facilitador: en el recuadro inferior izquierdo, el niño/a aún está al cuidado de la tía. Sin embargo, es posible que se haya perdido el contacto con los padres debido a la emergencia. Por ello, podría ser necesario documentar el vínculo familiar, incluso si en esta etapa no se requiere un cuidado alternativo.</a:t>
            </a:r>
            <a:endParaRPr sz="1100">
              <a:solidFill>
                <a:srgbClr val="4C4C4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400"/>
          </a:p>
        </p:txBody>
      </p:sp>
      <p:sp>
        <p:nvSpPr>
          <p:cNvPr id="247" name="Google Shape;247;p4:notes"/>
          <p:cNvSpPr txBox="1">
            <a:spLocks noGrp="1"/>
          </p:cNvSpPr>
          <p:nvPr>
            <p:ph type="sldNum" idx="12"/>
          </p:nvPr>
        </p:nvSpPr>
        <p:spPr>
          <a:xfrm>
            <a:off x="3883851" y="8684826"/>
            <a:ext cx="2972447" cy="457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7" name="Google Shape;257;p5:notes"/>
          <p:cNvSpPr txBox="1">
            <a:spLocks noGrp="1"/>
          </p:cNvSpPr>
          <p:nvPr>
            <p:ph type="body" idx="1"/>
          </p:nvPr>
        </p:nvSpPr>
        <p:spPr>
          <a:xfrm>
            <a:off x="685480" y="4343144"/>
            <a:ext cx="5486965" cy="4115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58" name="Google Shape;258;p5:notes"/>
          <p:cNvSpPr txBox="1">
            <a:spLocks noGrp="1"/>
          </p:cNvSpPr>
          <p:nvPr>
            <p:ph type="sldNum" idx="12"/>
          </p:nvPr>
        </p:nvSpPr>
        <p:spPr>
          <a:xfrm>
            <a:off x="3883851" y="8684826"/>
            <a:ext cx="2972447" cy="457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8" name="Google Shape;26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6" name="Google Shape;27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4" name="Google Shape;28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9" name="Google Shape;28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2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12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12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21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" name="Google Shape;61;p21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21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21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21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22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8" name="Google Shape;68;p22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22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2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4" name="Google Shape;74;p23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5" name="Google Shape;75;p23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23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3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0" name="Google Shape;80;p24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1" name="Google Shape;81;p24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24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24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6" name="Google Shape;86;p25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7" name="Google Shape;87;p25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5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p25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oogle Shape;91;p26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2" name="Google Shape;92;p26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" name="Google Shape;93;p26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4" name="Google Shape;94;p2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6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26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27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9" name="Google Shape;99;p27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" name="Google Shape;100;p27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1" name="Google Shape;101;p2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7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27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8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28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08" name="Google Shape;108;p28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9" name="Google Shape;109;p28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0" name="Google Shape;110;p28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Google Shape;112;p29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13" name="Google Shape;113;p29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29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5" name="Google Shape;115;p29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9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" name="Google Shape;117;p29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0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0" name="Google Shape;120;p30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1" name="Google Shape;121;p3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30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3" name="Google Shape;123;p30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" name="Google Shape;19;p13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" name="Google Shape;20;p13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3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13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1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6" name="Google Shape;126;p31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7" name="Google Shape;127;p31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31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9" name="Google Shape;129;p31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2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2" name="Google Shape;132;p32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3" name="Google Shape;133;p32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32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5" name="Google Shape;135;p32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3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8" name="Google Shape;138;p33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9" name="Google Shape;139;p33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33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1" name="Google Shape;141;p33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4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4" name="Google Shape;144;p34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45" name="Google Shape;145;p34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34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7" name="Google Shape;147;p34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8" name="Google Shape;148;p34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34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34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34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34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34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34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5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7" name="Google Shape;157;p35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58" name="Google Shape;158;p35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" name="Google Shape;159;p35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60" name="Google Shape;160;p35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1" name="Google Shape;161;p35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35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35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35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35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35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6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0" name="Google Shape;170;p36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71" name="Google Shape;171;p36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Google Shape;172;p36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3" name="Google Shape;173;p36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4" name="Google Shape;174;p36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36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36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36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36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36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0" name="Google Shape;180;p36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7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3" name="Google Shape;183;p37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84" name="Google Shape;184;p37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" name="Google Shape;185;p37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6" name="Google Shape;186;p37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7" name="Google Shape;187;p37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37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37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37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37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37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p37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8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38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38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8" name="Google Shape;198;p38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38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38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9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39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39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" name="Google Shape;205;p39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39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39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40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40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40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2" name="Google Shape;212;p40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40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40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1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41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41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9" name="Google Shape;219;p41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41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41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15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15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5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1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94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17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7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17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8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1" name="Google Shape;41;p18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oogle Shape;42;p18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3" name="Google Shape;43;p18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1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" name="Google Shape;47;p19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9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1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20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" name="Google Shape;54;p20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20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20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20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"/>
          <p:cNvSpPr txBox="1">
            <a:spLocks noGrp="1"/>
          </p:cNvSpPr>
          <p:nvPr>
            <p:ph type="body" idx="1"/>
          </p:nvPr>
        </p:nvSpPr>
        <p:spPr>
          <a:xfrm>
            <a:off x="1862254" y="1248895"/>
            <a:ext cx="8501740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s-ES_tradnl" dirty="0"/>
              <a:t>Módulo 2.4 – Identificación de MNAS</a:t>
            </a:r>
          </a:p>
        </p:txBody>
      </p:sp>
      <p:sp>
        <p:nvSpPr>
          <p:cNvPr id="228" name="Google Shape;228;p1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739110" cy="2412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s-ES_tradnl" sz="1800" b="0" i="1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Al finalizar la sesión, los participantes podrán:</a:t>
            </a:r>
            <a:endParaRPr lang="es-ES_tradnl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 lang="es-ES_tradnl" b="0" i="1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s-ES_tradnl" sz="1800" b="0" i="0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Utilizar las definiciones de MNAS y desarrollar criterios de vulnerabilidad.</a:t>
            </a:r>
            <a:br>
              <a:rPr lang="es-ES_tradnl" sz="1800" b="0" i="0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</a:br>
            <a:endParaRPr lang="es-ES_tradnl" sz="1800" b="0" i="0" u="none" strike="noStrike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Calibri"/>
            </a:endParaRPr>
          </a:p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s-ES_tradnl" sz="1800" b="0" i="0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Describir cómo realizar la identificación como parte de una respuesta coordinada del programa.</a:t>
            </a:r>
            <a:br>
              <a:rPr lang="es-ES_tradnl" sz="1800" b="0" i="0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</a:br>
            <a:endParaRPr lang="es-ES_tradnl" sz="1800" b="0" i="0" u="none" strike="noStrike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Calibri"/>
            </a:endParaRPr>
          </a:p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s-ES_tradnl" sz="1800" b="0" i="0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Demostrar cómo desarrollar un plan de acción para identificar a los niños y niñas separados de sus familias.</a:t>
            </a:r>
            <a:endParaRPr lang="es-ES_tradnl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 lang="es-ES_tradnl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9D7E27-A637-DF5B-3A4C-C830F7350C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2452" y="5464098"/>
            <a:ext cx="3339548" cy="12684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s-ES_tradnl" dirty="0"/>
              <a:t>Actividad 2 – Elaboración de un plan de acción para identificar MNAS</a:t>
            </a:r>
          </a:p>
        </p:txBody>
      </p:sp>
      <p:sp>
        <p:nvSpPr>
          <p:cNvPr id="298" name="Google Shape;298;p10"/>
          <p:cNvSpPr txBox="1">
            <a:spLocks noGrp="1"/>
          </p:cNvSpPr>
          <p:nvPr>
            <p:ph type="body" idx="2"/>
          </p:nvPr>
        </p:nvSpPr>
        <p:spPr>
          <a:xfrm>
            <a:off x="656023" y="1839951"/>
            <a:ext cx="10820015" cy="4808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900"/>
              <a:buNone/>
            </a:pPr>
            <a:r>
              <a:rPr lang="es-ES_tradnl" b="1" dirty="0">
                <a:latin typeface="Calibri"/>
                <a:ea typeface="Calibri"/>
                <a:cs typeface="Calibri"/>
                <a:sym typeface="Calibri"/>
              </a:rPr>
              <a:t>Dedica 15 minutos a desarrollar </a:t>
            </a:r>
            <a:r>
              <a:rPr lang="es-ES_tradnl" dirty="0">
                <a:latin typeface="Calibri"/>
                <a:ea typeface="Calibri"/>
                <a:cs typeface="Calibri"/>
                <a:sym typeface="Calibri"/>
              </a:rPr>
              <a:t>un plan para localizar e identificar MNAS, utilizando tu estudio de caso.</a:t>
            </a:r>
            <a:br>
              <a:rPr lang="es-ES_tradnl" dirty="0">
                <a:latin typeface="Calibri"/>
                <a:ea typeface="Calibri"/>
                <a:cs typeface="Calibri"/>
                <a:sym typeface="Calibri"/>
              </a:rPr>
            </a:br>
            <a:endParaRPr lang="es-ES_tradnl" sz="16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es-ES_tradnl" b="1" dirty="0">
                <a:latin typeface="Calibri"/>
                <a:ea typeface="Calibri"/>
                <a:cs typeface="Calibri"/>
                <a:sym typeface="Calibri"/>
              </a:rPr>
              <a:t>Utilice </a:t>
            </a:r>
            <a:r>
              <a:rPr lang="es-ES_tradnl" dirty="0">
                <a:latin typeface="Calibri"/>
                <a:ea typeface="Calibri"/>
                <a:cs typeface="Calibri"/>
                <a:sym typeface="Calibri"/>
              </a:rPr>
              <a:t>estas preguntas como guía:</a:t>
            </a:r>
            <a:br>
              <a:rPr lang="es-ES_tradnl" dirty="0">
                <a:latin typeface="Calibri"/>
                <a:ea typeface="Calibri"/>
                <a:cs typeface="Calibri"/>
                <a:sym typeface="Calibri"/>
              </a:rPr>
            </a:b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</a:pP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¿Qué medidas tomará para mitigar los riesgos asociados a la identificación?</a:t>
            </a: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</a:pP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¿Qué comunicarás y con quién?</a:t>
            </a: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</a:pP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¿Cómo intentará asegurarse de llegar a todos los MNAS?</a:t>
            </a: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</a:pP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¿Qué métodos utilizarías?</a:t>
            </a: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</a:pP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¿Quién debería llevar a cabo el ejercicio de identificación?</a:t>
            </a: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</a:pP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¿Adónde irías y qué harías para identificar a los niños en cada lugar?</a:t>
            </a: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64135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</a:pPr>
            <a:endParaRPr lang="es-ES_tradnl" dirty="0"/>
          </a:p>
        </p:txBody>
      </p:sp>
      <p:pic>
        <p:nvPicPr>
          <p:cNvPr id="299" name="Google Shape;299;p10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49588" y="5596475"/>
            <a:ext cx="1056103" cy="89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"/>
          <p:cNvSpPr txBox="1">
            <a:spLocks noGrp="1"/>
          </p:cNvSpPr>
          <p:nvPr>
            <p:ph type="title"/>
          </p:nvPr>
        </p:nvSpPr>
        <p:spPr>
          <a:xfrm>
            <a:off x="658322" y="35188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</a:pPr>
            <a:r>
              <a:rPr lang="es-ES_tradnl" dirty="0"/>
              <a:t>Definiciones</a:t>
            </a:r>
          </a:p>
        </p:txBody>
      </p:sp>
      <p:sp>
        <p:nvSpPr>
          <p:cNvPr id="235" name="Google Shape;235;p2"/>
          <p:cNvSpPr txBox="1">
            <a:spLocks noGrp="1"/>
          </p:cNvSpPr>
          <p:nvPr>
            <p:ph type="body" idx="4294967295"/>
          </p:nvPr>
        </p:nvSpPr>
        <p:spPr>
          <a:xfrm>
            <a:off x="658322" y="1871787"/>
            <a:ext cx="10868270" cy="4736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lang="es-ES_tradnl" sz="18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just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rgbClr val="993366"/>
              </a:buClr>
              <a:buSzPts val="1800"/>
              <a:buFont typeface="Calibri"/>
              <a:buNone/>
            </a:pPr>
            <a:r>
              <a:rPr lang="es-ES_tradnl" sz="1800" b="1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Niño/a: </a:t>
            </a:r>
            <a:r>
              <a:rPr lang="es-ES_tradnl" sz="1800" dirty="0">
                <a:latin typeface="Calibri"/>
                <a:ea typeface="Calibri"/>
                <a:cs typeface="Calibri"/>
                <a:sym typeface="Calibri"/>
              </a:rPr>
              <a:t>Toda persona menor de 18 años, a menos que las leyes de un país en particular establezcan una edad legal de mayoría de edad inferior. (Artículo 1, </a:t>
            </a:r>
            <a:r>
              <a:rPr lang="es-ES_tradnl" sz="1800" i="1" dirty="0">
                <a:latin typeface="Calibri"/>
                <a:ea typeface="Calibri"/>
                <a:cs typeface="Calibri"/>
                <a:sym typeface="Calibri"/>
              </a:rPr>
              <a:t>CDN </a:t>
            </a:r>
            <a:r>
              <a:rPr lang="es-ES_tradnl" sz="1800" dirty="0">
                <a:latin typeface="Calibri"/>
                <a:ea typeface="Calibri"/>
                <a:cs typeface="Calibri"/>
                <a:sym typeface="Calibri"/>
              </a:rPr>
              <a:t>)</a:t>
            </a:r>
          </a:p>
          <a:p>
            <a:pPr marL="0" lvl="0" indent="0" algn="just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lang="es-ES_tradnl" sz="18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rgbClr val="92D050"/>
              </a:buClr>
              <a:buSzPts val="1800"/>
              <a:buFont typeface="Calibri"/>
              <a:buNone/>
            </a:pPr>
            <a:r>
              <a:rPr lang="es-ES_tradnl" sz="1800" b="1" dirty="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Niñez separada </a:t>
            </a:r>
            <a:r>
              <a:rPr lang="es-ES_tradnl" sz="1800" dirty="0">
                <a:latin typeface="Calibri"/>
                <a:ea typeface="Calibri"/>
                <a:cs typeface="Calibri"/>
                <a:sym typeface="Calibri"/>
              </a:rPr>
              <a:t>son aquellos que han sido separados de ambos padres o de su cuidador principal legal o consuetudinario anterior, pero no necesariamente de otros familiares. Por lo tanto, pueden incluirse niños o niñas acompañados por otros miembros adultos de la familia.</a:t>
            </a: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s-ES_tradnl" sz="1800" b="1" dirty="0">
                <a:latin typeface="Calibri"/>
                <a:ea typeface="Calibri"/>
                <a:cs typeface="Calibri"/>
                <a:sym typeface="Calibri"/>
              </a:rPr>
              <a:t> </a:t>
            </a:r>
            <a:endParaRPr lang="es-ES_tradnl" sz="18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Calibri"/>
              <a:buNone/>
            </a:pPr>
            <a:r>
              <a:rPr lang="es-ES_tradnl" sz="1800" b="1" dirty="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rPr>
              <a:t>Niñez no acompañados </a:t>
            </a:r>
            <a:r>
              <a:rPr lang="es-ES_tradnl" sz="1800" dirty="0">
                <a:latin typeface="Calibri"/>
                <a:ea typeface="Calibri"/>
                <a:cs typeface="Calibri"/>
                <a:sym typeface="Calibri"/>
              </a:rPr>
              <a:t>son aquellos que han sido separados de ambos padres y otros familiares y no están al cuidado de un adulto que, por ley o costumbre, sea responsable de ello.</a:t>
            </a: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lang="es-ES_tradnl" sz="18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rgbClr val="33CCFF"/>
              </a:buClr>
              <a:buSzPts val="1800"/>
              <a:buFont typeface="Calibri"/>
              <a:buNone/>
            </a:pPr>
            <a:r>
              <a:rPr lang="es-ES_tradnl" sz="1800" b="1" dirty="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Criterios del programa</a:t>
            </a:r>
            <a:r>
              <a:rPr lang="es-ES_tradnl" sz="1800" dirty="0">
                <a:solidFill>
                  <a:srgbClr val="33CCFF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s-ES_tradnl" sz="1800" dirty="0">
                <a:latin typeface="Calibri"/>
                <a:ea typeface="Calibri"/>
                <a:cs typeface="Calibri"/>
                <a:sym typeface="Calibri"/>
              </a:rPr>
              <a:t>todos los niños o niñas no acompañados y separados identificados (a menos que su organización/programa utilice criterios diferentes, en cuyo caso consulte dichos criterios).</a:t>
            </a: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lang="es-ES_tradnl" sz="18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Calibri"/>
              <a:buNone/>
            </a:pPr>
            <a:r>
              <a:rPr lang="es-ES_tradnl" sz="1800" b="1" dirty="0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Objetivos de identificación:</a:t>
            </a:r>
            <a:r>
              <a:rPr lang="es-ES_tradnl" sz="1800" dirty="0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1800" dirty="0">
                <a:latin typeface="Calibri"/>
                <a:ea typeface="Calibri"/>
                <a:cs typeface="Calibri"/>
                <a:sym typeface="Calibri"/>
              </a:rPr>
              <a:t>para facilitar la localización de familiares y garantizar que los niños y niñas reciban la atención y protección adecuadas hasta que se organice la reunificación familiar o se encuentren soluciones alternativas a largo plazo.</a:t>
            </a: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s-ES_tradnl" sz="1800" b="1" dirty="0">
                <a:latin typeface="Helvetica Neue"/>
                <a:ea typeface="Helvetica Neue"/>
                <a:cs typeface="Helvetica Neue"/>
                <a:sym typeface="Helvetica Neue"/>
              </a:rPr>
              <a:t> </a:t>
            </a:r>
            <a:endParaRPr lang="es-ES_tradnl" sz="18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lvl="0" indent="-342900" algn="ctr" rtl="0">
              <a:lnSpc>
                <a:spcPct val="80000"/>
              </a:lnSpc>
              <a:spcBef>
                <a:spcPts val="24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es-ES_tradnl" sz="1225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36" name="Google Shape;236;p2" descr="Document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71717" y="447220"/>
            <a:ext cx="957106" cy="10358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"/>
          <p:cNvSpPr/>
          <p:nvPr/>
        </p:nvSpPr>
        <p:spPr>
          <a:xfrm>
            <a:off x="511872" y="2051222"/>
            <a:ext cx="11168256" cy="378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_tradnl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 definiciones de </a:t>
            </a:r>
            <a:r>
              <a:rPr lang="es-ES_tradnl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MNAS</a:t>
            </a:r>
            <a:r>
              <a:rPr lang="es-ES_tradnl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nos ayudan a identificar de forma fiable al/los grupo/s objetivo/s.</a:t>
            </a:r>
            <a:endParaRPr lang="es-ES_tradnl" sz="1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lang="es-ES_tradnl"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_tradnl" sz="2400" b="0" i="1" u="sng" strike="noStrike" cap="none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Sin embargo</a:t>
            </a:r>
            <a:r>
              <a:rPr lang="es-ES_tradnl" sz="2400" b="0" i="0" u="none" strike="noStrike" cap="none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ES_tradnl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 necesario comprender las creencias y prácticas sociales y culturales relacionadas con el cuidado infantil al utilizar las definiciones.</a:t>
            </a:r>
            <a:endParaRPr lang="es-ES_tradnl" sz="1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lang="es-ES_tradnl"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lang="es-ES_tradnl"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_tradnl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¿Cómo se aplican las definiciones de niños y niñas no acompañados y separados de sus familias, y cómo es probable que se entiendan </a:t>
            </a:r>
            <a:r>
              <a:rPr lang="es-ES_tradnl" sz="2400" b="1" i="1" u="none" strike="noStrike" cap="none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en relación con las prácticas y creencias locales sobre el cuidado infantil en el contexto en el que trabaja </a:t>
            </a:r>
            <a:r>
              <a:rPr lang="es-ES_tradnl" sz="2400" b="0" i="0" u="none" strike="noStrike" cap="none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lang="es-ES_tradnl" sz="1400" b="0" i="0" u="none" strike="noStrike" cap="none" dirty="0">
              <a:solidFill>
                <a:schemeClr val="accent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3"/>
          <p:cNvSpPr/>
          <p:nvPr/>
        </p:nvSpPr>
        <p:spPr>
          <a:xfrm>
            <a:off x="467543" y="579245"/>
            <a:ext cx="1094068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_tradnl" sz="2400" b="1" i="0" u="none" strike="noStrike" cap="none" dirty="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El impacto de la cultura/contexto y la consideración de la resiliencia/vulnerabilidad en la priorización de la carga de casos</a:t>
            </a:r>
            <a:endParaRPr lang="es-ES_tradnl" sz="1200" b="1" i="0" u="none" strike="noStrike" cap="none" dirty="0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43" name="Google Shape;243;p3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61912" y="5467501"/>
            <a:ext cx="1109779" cy="10768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4"/>
          <p:cNvSpPr/>
          <p:nvPr/>
        </p:nvSpPr>
        <p:spPr>
          <a:xfrm>
            <a:off x="827315" y="249001"/>
            <a:ext cx="10156372" cy="2042718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 consideran niños/as separados aquellos que han sido separados de ambos padres o de sus cuidadores principales legales o consuetudinarios anteriores, pero no necesariamente de sus familiares. Por lo tanto, esto puede incluir a niños/as  separados acompañados por un miembro de la familia.</a:t>
            </a:r>
            <a:endParaRPr lang="es-ES_tradnl" sz="4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4"/>
          <p:cNvSpPr/>
          <p:nvPr/>
        </p:nvSpPr>
        <p:spPr>
          <a:xfrm>
            <a:off x="1584101" y="2333624"/>
            <a:ext cx="3775199" cy="2328528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s-ES_tradnl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niño/a identificado como bajo el cuidado de una tía que era su cuidadora principal antes de la emergencia (aunque sus padres estuvieran vivos) </a:t>
            </a:r>
            <a:r>
              <a:rPr lang="es-ES_tradnl" sz="1600" b="1" i="0" u="none" strike="noStrike" cap="none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no está separado de sus padres.</a:t>
            </a:r>
            <a:endParaRPr lang="es-ES_tradnl" sz="3600" b="1" i="0" u="none" strike="noStrike" cap="none" dirty="0">
              <a:solidFill>
                <a:schemeClr val="accent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4"/>
          <p:cNvSpPr/>
          <p:nvPr/>
        </p:nvSpPr>
        <p:spPr>
          <a:xfrm>
            <a:off x="1393064" y="4460152"/>
            <a:ext cx="3011510" cy="2135299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</a:pPr>
            <a:r>
              <a:rPr lang="es-ES_tradnl" sz="1800" b="1" i="0" u="none" strike="noStrike" cap="none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Pero </a:t>
            </a: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 se ha perdido el contacto familiar debido a la emergencia, puede que se necesite documentación.</a:t>
            </a:r>
            <a:endParaRPr lang="es-ES_tradnl" sz="4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4"/>
          <p:cNvSpPr/>
          <p:nvPr/>
        </p:nvSpPr>
        <p:spPr>
          <a:xfrm>
            <a:off x="6908799" y="1957589"/>
            <a:ext cx="3445815" cy="2062036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s-ES_tradnl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niño/a identificado como bajo el cuidado de una tía, en la casa donde vivía con sus padres antes de la emergencia, ha sido </a:t>
            </a:r>
            <a:r>
              <a:rPr lang="es-ES_tradnl" sz="1600" b="1" i="0" u="none" strike="noStrike" cap="none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separado de su </a:t>
            </a:r>
            <a:r>
              <a:rPr lang="es-ES_tradnl" sz="1800" b="1" i="0" u="none" strike="noStrike" cap="none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familia.</a:t>
            </a:r>
          </a:p>
        </p:txBody>
      </p:sp>
      <p:sp>
        <p:nvSpPr>
          <p:cNvPr id="253" name="Google Shape;253;p4"/>
          <p:cNvSpPr/>
          <p:nvPr/>
        </p:nvSpPr>
        <p:spPr>
          <a:xfrm>
            <a:off x="8787836" y="3710985"/>
            <a:ext cx="2652948" cy="2017228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</a:pPr>
            <a:r>
              <a:rPr lang="es-ES_tradnl" sz="1600" b="1" i="0" u="none" strike="noStrike" cap="none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Pero</a:t>
            </a:r>
            <a:r>
              <a:rPr lang="es-ES_tradnl" sz="1600" b="0" i="0" u="none" strike="noStrike" cap="none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 no se ha perdido el contacto familiar, es posible que no se necesite documentación</a:t>
            </a: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254" name="Google Shape;254;p4"/>
          <p:cNvSpPr/>
          <p:nvPr/>
        </p:nvSpPr>
        <p:spPr>
          <a:xfrm>
            <a:off x="6764019" y="4932608"/>
            <a:ext cx="2792155" cy="1912513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</a:pPr>
            <a:r>
              <a:rPr lang="es-ES_tradnl" sz="1800" b="1" i="0" u="none" strike="noStrike" cap="none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y</a:t>
            </a:r>
            <a:r>
              <a:rPr lang="es-ES_tradnl" sz="1400" b="1" i="0" u="none" strike="noStrike" cap="none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/o</a:t>
            </a:r>
            <a:r>
              <a:rPr lang="es-ES_tradnl" sz="1400" b="0" i="0" u="none" strike="noStrike" cap="none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Puede ser necesaria una evaluación individual del caso si existe preocupación por la organización de la atención.</a:t>
            </a:r>
            <a:endParaRPr lang="es-ES_tradnl"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5"/>
          <p:cNvSpPr/>
          <p:nvPr/>
        </p:nvSpPr>
        <p:spPr>
          <a:xfrm>
            <a:off x="2833352" y="472090"/>
            <a:ext cx="6290328" cy="1601407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Los niños  y niñas no acompañados (también llamados menores no acompañados) son niños que han sido separados de ambos padres y otros familiares y no están al cuidado de un adulto que, por ley o costumbre, sea responsable de hacerlo.</a:t>
            </a:r>
          </a:p>
        </p:txBody>
      </p:sp>
      <p:sp>
        <p:nvSpPr>
          <p:cNvPr id="261" name="Google Shape;261;p5"/>
          <p:cNvSpPr/>
          <p:nvPr/>
        </p:nvSpPr>
        <p:spPr>
          <a:xfrm>
            <a:off x="593026" y="1858175"/>
            <a:ext cx="4211700" cy="25335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s-ES_tradnl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Niño o niña identificado como bajo el cuidado de un miembro de su grupo social o étnico , por ejemplo, dentro de un sistema de clanes en la cultura somalí. </a:t>
            </a:r>
            <a:r>
              <a:rPr lang="es-ES_tradnl" sz="1600" b="1" i="0" u="none" strike="noStrike" cap="none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podría no ser considerado </a:t>
            </a:r>
            <a:r>
              <a:rPr lang="es-ES_tradnl" sz="1600" b="1" i="0" u="none" strike="noStrike" cap="none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no acompañado</a:t>
            </a:r>
            <a:endParaRPr lang="es-ES_tradnl" sz="1600" b="1" i="0" u="none" strike="noStrike" cap="none" dirty="0">
              <a:solidFill>
                <a:schemeClr val="accent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5"/>
          <p:cNvSpPr/>
          <p:nvPr/>
        </p:nvSpPr>
        <p:spPr>
          <a:xfrm>
            <a:off x="402642" y="3973267"/>
            <a:ext cx="3520226" cy="2533516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</a:pPr>
            <a:r>
              <a:rPr lang="es-ES_tradnl" sz="1800" b="1" i="0" u="none" strike="noStrike" cap="none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Y</a:t>
            </a:r>
            <a:r>
              <a:rPr lang="es-ES_tradnl" sz="1800" b="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Puede que no sea necesaria la documentación para el rastreo si este se puede realizar a través del sistema de clanes.</a:t>
            </a:r>
          </a:p>
        </p:txBody>
      </p:sp>
      <p:sp>
        <p:nvSpPr>
          <p:cNvPr id="263" name="Google Shape;263;p5"/>
          <p:cNvSpPr/>
          <p:nvPr/>
        </p:nvSpPr>
        <p:spPr>
          <a:xfrm>
            <a:off x="7511528" y="1858167"/>
            <a:ext cx="3520200" cy="25335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niño/a identificado como bajo el cuidado de una familia de su aldea en culturas donde el cuidado de los niños fuera de la familia no es la norma es </a:t>
            </a:r>
            <a:r>
              <a:rPr lang="es-ES_tradnl" sz="1800" b="1" i="0" u="none" strike="noStrike" cap="none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no acompañado a </a:t>
            </a:r>
            <a:endParaRPr lang="es-ES_tradnl" sz="1800" b="0" i="0" u="none" strike="noStrike" cap="none" dirty="0">
              <a:solidFill>
                <a:schemeClr val="accent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5"/>
          <p:cNvSpPr/>
          <p:nvPr/>
        </p:nvSpPr>
        <p:spPr>
          <a:xfrm>
            <a:off x="7914213" y="4113871"/>
            <a:ext cx="3520200" cy="25335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</a:pPr>
            <a:r>
              <a:rPr lang="es-ES_tradnl" sz="1800" b="1" i="0" u="none" strike="noStrike" cap="none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Y </a:t>
            </a: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probablemente se necesite documentación para el rastreo.</a:t>
            </a:r>
          </a:p>
        </p:txBody>
      </p:sp>
      <p:sp>
        <p:nvSpPr>
          <p:cNvPr id="265" name="Google Shape;265;p5"/>
          <p:cNvSpPr/>
          <p:nvPr/>
        </p:nvSpPr>
        <p:spPr>
          <a:xfrm>
            <a:off x="3886898" y="5359473"/>
            <a:ext cx="3660600" cy="12837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 puede ser necesaria una evaluación individual del caso si existen preocupaciones sobre los arreglos de atención.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6"/>
          <p:cNvSpPr txBox="1">
            <a:spLocks noGrp="1"/>
          </p:cNvSpPr>
          <p:nvPr>
            <p:ph type="title"/>
          </p:nvPr>
        </p:nvSpPr>
        <p:spPr>
          <a:xfrm>
            <a:off x="403654" y="461871"/>
            <a:ext cx="11537521" cy="1033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1400"/>
              <a:buFont typeface="Helvetica Neue"/>
              <a:buNone/>
            </a:pPr>
            <a:r>
              <a:rPr lang="es-ES_tradnl" dirty="0"/>
              <a:t>Actividad 1 - Criterios de vulnerabilidad y resiliencia específicos del contexto</a:t>
            </a:r>
          </a:p>
        </p:txBody>
      </p:sp>
      <p:sp>
        <p:nvSpPr>
          <p:cNvPr id="271" name="Google Shape;271;p6"/>
          <p:cNvSpPr txBox="1">
            <a:spLocks noGrp="1"/>
          </p:cNvSpPr>
          <p:nvPr>
            <p:ph type="body" idx="4294967295"/>
          </p:nvPr>
        </p:nvSpPr>
        <p:spPr>
          <a:xfrm>
            <a:off x="403654" y="2645272"/>
            <a:ext cx="11384692" cy="40446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_tradnl" sz="2500" dirty="0">
                <a:latin typeface="Calibri"/>
                <a:ea typeface="Calibri"/>
                <a:cs typeface="Calibri"/>
                <a:sym typeface="Calibri"/>
              </a:rPr>
              <a:t>Teniendo en cuenta…</a:t>
            </a:r>
            <a:br>
              <a:rPr lang="es-ES_tradnl" sz="2500" dirty="0">
                <a:latin typeface="Calibri"/>
                <a:ea typeface="Calibri"/>
                <a:cs typeface="Calibri"/>
                <a:sym typeface="Calibri"/>
              </a:rPr>
            </a:br>
            <a:endParaRPr lang="es-ES_tradnl" sz="2500" dirty="0"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algn="just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_tradnl" sz="2500" dirty="0">
                <a:latin typeface="Calibri"/>
                <a:ea typeface="Calibri"/>
                <a:cs typeface="Calibri"/>
                <a:sym typeface="Calibri"/>
              </a:rPr>
              <a:t>1. Grados de separación</a:t>
            </a:r>
          </a:p>
          <a:p>
            <a:pPr marL="342900" lvl="0" indent="-342900" algn="just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_tradnl" sz="2500" dirty="0">
                <a:latin typeface="Calibri"/>
                <a:ea typeface="Calibri"/>
                <a:cs typeface="Calibri"/>
                <a:sym typeface="Calibri"/>
              </a:rPr>
              <a:t>2. Contacto con el cuidador/familia de origen</a:t>
            </a:r>
          </a:p>
          <a:p>
            <a:pPr marL="342900" lvl="0" indent="-342900" algn="just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_tradnl" sz="2500" dirty="0">
                <a:latin typeface="Calibri"/>
                <a:ea typeface="Calibri"/>
                <a:cs typeface="Calibri"/>
                <a:sym typeface="Calibri"/>
              </a:rPr>
              <a:t>3. Razones para la separación</a:t>
            </a:r>
          </a:p>
          <a:p>
            <a:pPr marL="342900" lvl="0" indent="-342900" algn="just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_tradnl" sz="2500" dirty="0">
                <a:latin typeface="Calibri"/>
                <a:ea typeface="Calibri"/>
                <a:cs typeface="Calibri"/>
                <a:sym typeface="Calibri"/>
              </a:rPr>
              <a:t>4. Cuestiones de protección</a:t>
            </a:r>
          </a:p>
          <a:p>
            <a:pPr marL="342900" lvl="0" indent="-342900" algn="just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s-ES_tradnl" sz="2500" dirty="0">
                <a:latin typeface="Calibri"/>
                <a:ea typeface="Calibri"/>
                <a:cs typeface="Calibri"/>
                <a:sym typeface="Calibri"/>
              </a:rPr>
              <a:t>5. Características individuales de vulnerabilidad/resiliencia</a:t>
            </a:r>
          </a:p>
        </p:txBody>
      </p:sp>
      <p:pic>
        <p:nvPicPr>
          <p:cNvPr id="272" name="Google Shape;272;p6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91847" y="2382894"/>
            <a:ext cx="3496499" cy="3496499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6"/>
          <p:cNvSpPr txBox="1"/>
          <p:nvPr/>
        </p:nvSpPr>
        <p:spPr>
          <a:xfrm>
            <a:off x="403654" y="1905840"/>
            <a:ext cx="11384692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s-ES_tradnl" sz="25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¿Cuáles son todas las formas posibles en que la experiencia de los niños y niñas podría diferir?</a:t>
            </a:r>
            <a:endParaRPr lang="es-ES_tradnl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7"/>
          <p:cNvSpPr/>
          <p:nvPr/>
        </p:nvSpPr>
        <p:spPr>
          <a:xfrm>
            <a:off x="611559" y="2171787"/>
            <a:ext cx="10262387" cy="4154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¿Cuáles son las posibles consecuencias si </a:t>
            </a:r>
            <a:r>
              <a:rPr lang="es-ES_tradnl" sz="2500" b="0" i="1" u="sng" strike="noStrike" cap="none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no contamos con</a:t>
            </a: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un enfoque claro y coherente para la identificación de UASC?</a:t>
            </a: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ES_tradnl" sz="25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25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 definiciones , criterios, objetivos)</a:t>
            </a: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lang="es-ES_tradnl" sz="32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lang="es-ES_tradnl" sz="32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lang="es-ES_tradnl" sz="32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lang="es-ES_tradnl" sz="32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18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18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79" name="Google Shape;279;p7" descr="Help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21342" y="531270"/>
            <a:ext cx="1385356" cy="995530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7"/>
          <p:cNvSpPr txBox="1"/>
          <p:nvPr/>
        </p:nvSpPr>
        <p:spPr>
          <a:xfrm>
            <a:off x="611559" y="972802"/>
            <a:ext cx="8156521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_tradnl" sz="3000" b="1" i="0" u="none" strike="noStrike" cap="none" dirty="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Pasos para la identificación de MNAS</a:t>
            </a:r>
            <a:endParaRPr lang="es-ES_tradnl" sz="3000" b="0" i="0" u="none" strike="noStrike" cap="none" dirty="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1" name="Google Shape;281;p7" descr="BLIS Community Mapping - Mozilla Firefox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11951" y="3429000"/>
            <a:ext cx="4759672" cy="2979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8"/>
          <p:cNvSpPr/>
          <p:nvPr/>
        </p:nvSpPr>
        <p:spPr>
          <a:xfrm>
            <a:off x="412596" y="703339"/>
            <a:ext cx="11485756" cy="5369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_tradnl" sz="3600" b="1" i="0" u="none" strike="noStrike" cap="none" dirty="0">
                <a:solidFill>
                  <a:srgbClr val="02679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Potencial para </a:t>
            </a:r>
            <a:r>
              <a:rPr lang="es-ES_tradnl" sz="3600" b="1" i="0" u="none" strike="noStrike" cap="none" dirty="0">
                <a:solidFill>
                  <a:srgbClr val="02679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"/>
                  </a:ext>
                </a:extLst>
              </a:rPr>
              <a:t>causar </a:t>
            </a:r>
            <a:r>
              <a:rPr lang="es-ES_tradnl" sz="3600" b="1" i="0" u="none" strike="noStrike" cap="none" dirty="0">
                <a:solidFill>
                  <a:srgbClr val="02679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daño: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br>
              <a:rPr lang="es-ES_tradnl" sz="24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lang="es-ES_tradnl" sz="24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Helvetica Neue"/>
              <a:buChar char="•"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Interrumpir los acuerdos de atención existentes para niñez no acompañada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Helvetica Neue"/>
              <a:buChar char="•"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Crear nuevas separaciones</a:t>
            </a:r>
            <a:endParaRPr lang="es-ES_tradnl" sz="1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ES_tradnl" sz="18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Estas acciones pueden resultar en una separación a largo plazo o permanente.</a:t>
            </a:r>
            <a:br>
              <a:rPr lang="es-ES_tradnl" sz="18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ES_tradnl" sz="1800" b="0" i="1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Helvetica Neue"/>
              <a:buChar char="•"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Los niños y niñas separados pueden ser ocultados deliberadamente</a:t>
            </a:r>
          </a:p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Helvetica Neue"/>
              <a:buChar char="•"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 niñas (incluidas las embarazadas o las madres jóvenes) pueden ser difíciles de identificar.</a:t>
            </a:r>
          </a:p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Helvetica Neue"/>
              <a:buChar char="•"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Alguna niñez no acompañada, como los niños migrantes o víctimas de trata, tienen miedo o desconfianza.</a:t>
            </a:r>
          </a:p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Helvetica Neue"/>
              <a:buChar char="•"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Los refugiados que viven en zonas urbanas pueden mostrarse reacios a registrarse, especialmente donde existen políticas de campamentos dirigidas por el gobierno.</a:t>
            </a:r>
          </a:p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Helvetica Neue"/>
              <a:buChar char="•"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falta de claridad y coherencia puede provocar que se pasen por alto menores no acompañados y que se registren niños que no lo son, es decir, separaciones falsas.</a:t>
            </a:r>
            <a:endParaRPr lang="es-ES_tradnl" sz="2400" b="0" i="1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lang="es-ES_tradnl" sz="24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</a:pPr>
            <a:r>
              <a:rPr lang="es-ES_tradnl" dirty="0"/>
              <a:t>Entornos de refugiados</a:t>
            </a:r>
          </a:p>
        </p:txBody>
      </p:sp>
      <p:sp>
        <p:nvSpPr>
          <p:cNvPr id="292" name="Google Shape;292;p9"/>
          <p:cNvSpPr txBox="1">
            <a:spLocks noGrp="1"/>
          </p:cNvSpPr>
          <p:nvPr>
            <p:ph type="body" idx="2"/>
          </p:nvPr>
        </p:nvSpPr>
        <p:spPr>
          <a:xfrm>
            <a:off x="457393" y="2086894"/>
            <a:ext cx="10912859" cy="45911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•"/>
            </a:pPr>
            <a:r>
              <a:rPr lang="es-ES_tradnl" sz="2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</a:t>
            </a:r>
            <a:r>
              <a:rPr lang="es-ES_tradnl" sz="25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primer punto de identificación de niñez no acompañada puede ser los funcionarios de fronteras/inmigración, o el personal de registro del gobierno o del ACNUR.</a:t>
            </a:r>
            <a:br>
              <a:rPr lang="es-ES_tradnl" sz="25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ES_tradnl" sz="2500" b="0" i="0" u="none" strike="noStrik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500"/>
              <a:buChar char="•"/>
            </a:pPr>
            <a:r>
              <a:rPr lang="es-ES_tradnl" sz="2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Cuando </a:t>
            </a:r>
            <a:r>
              <a:rPr lang="es-ES_tradnl" sz="25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determinación individual de </a:t>
            </a:r>
            <a:r>
              <a:rPr lang="es-ES_tradnl" sz="2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Determinación de Estatuto de Refugiado </a:t>
            </a:r>
            <a:r>
              <a:rPr lang="es-ES_tradnl" sz="25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s-ES_tradnl" sz="2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DCR) </a:t>
            </a:r>
            <a:r>
              <a:rPr lang="es-ES_tradnl" sz="25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lleva a cabo el Estado o la lleva a cabo el ACNUR por mandato, el niño o niña deberá ser remitido a la DCR con carácter prioritario.</a:t>
            </a:r>
            <a:br>
              <a:rPr lang="es-ES_tradnl" sz="25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ES_tradnl" sz="2500" b="0" i="0" u="none" strike="noStrik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500"/>
              <a:buChar char="•"/>
            </a:pPr>
            <a:r>
              <a:rPr lang="es-ES_tradnl" sz="25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ACNUR promueve la determinación individual de la condición de refugiado para los niños y niñas, incluso para aquellos que llegan con sus padres.</a:t>
            </a:r>
            <a:endParaRPr lang="es-ES_tradnl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1219</Words>
  <Application>Microsoft Macintosh PowerPoint</Application>
  <PresentationFormat>Widescreen</PresentationFormat>
  <Paragraphs>80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Noto Sans Symbols</vt:lpstr>
      <vt:lpstr>Calibri</vt:lpstr>
      <vt:lpstr>Helvetica Neue</vt:lpstr>
      <vt:lpstr>Office Theme</vt:lpstr>
      <vt:lpstr>PowerPoint Presentation</vt:lpstr>
      <vt:lpstr>Definiciones</vt:lpstr>
      <vt:lpstr>PowerPoint Presentation</vt:lpstr>
      <vt:lpstr>PowerPoint Presentation</vt:lpstr>
      <vt:lpstr>PowerPoint Presentation</vt:lpstr>
      <vt:lpstr>Actividad 1 - Criterios de vulnerabilidad y resiliencia específicos del contexto</vt:lpstr>
      <vt:lpstr>PowerPoint Presentation</vt:lpstr>
      <vt:lpstr>PowerPoint Presentation</vt:lpstr>
      <vt:lpstr>Entornos de refugiados</vt:lpstr>
      <vt:lpstr>Actividad 2 – Elaboración de un plan de acción para identificar MNAS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Colleen Fitzgerald</dc:creator>
  <cp:lastModifiedBy>Kyra Loat</cp:lastModifiedBy>
  <cp:revision>3</cp:revision>
  <dcterms:created xsi:type="dcterms:W3CDTF">2017-12-20T18:51:03Z</dcterms:created>
  <dcterms:modified xsi:type="dcterms:W3CDTF">2026-05-25T17:01:11Z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140800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